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6"/>
  </p:notesMasterIdLst>
  <p:sldIdLst>
    <p:sldId id="256" r:id="rId2"/>
    <p:sldId id="257" r:id="rId3"/>
    <p:sldId id="258" r:id="rId4"/>
    <p:sldId id="259" r:id="rId5"/>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1800" y="53"/>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58762841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96adb7d8f6_0_43: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96adb7d8f6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57382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26812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b1a1e76824_0_1: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b1a1e76824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052138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b1a1e76824_0_6: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b1a1e7682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98288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Quick Guide: Update Your Support Group Flyer</a:t>
            </a:r>
            <a:endParaRPr/>
          </a:p>
        </p:txBody>
      </p:sp>
      <p:sp>
        <p:nvSpPr>
          <p:cNvPr id="55" name="Google Shape;55;p13"/>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p>
            <a:pPr marL="0" lvl="0" indent="0" algn="l" rtl="0">
              <a:spcBef>
                <a:spcPts val="1200"/>
              </a:spcBef>
              <a:spcAft>
                <a:spcPts val="0"/>
              </a:spcAft>
              <a:buClr>
                <a:schemeClr val="dk1"/>
              </a:buClr>
              <a:buSzPts val="1100"/>
              <a:buFont typeface="Arial"/>
              <a:buNone/>
            </a:pPr>
            <a:r>
              <a:rPr lang="en" sz="1700">
                <a:solidFill>
                  <a:schemeClr val="dk1"/>
                </a:solidFill>
              </a:rPr>
              <a:t>Flyers are a simple way to let grandparents and other caregivers in your local Massachusetts community know about your support group. You can share them by email, post them online, or print them to put up at local libraries, schools, or community centers.</a:t>
            </a:r>
            <a:endParaRPr sz="1700">
              <a:solidFill>
                <a:schemeClr val="dk1"/>
              </a:solidFill>
            </a:endParaRPr>
          </a:p>
          <a:p>
            <a:pPr marL="0" lvl="0" indent="0" algn="l" rtl="0">
              <a:spcBef>
                <a:spcPts val="1200"/>
              </a:spcBef>
              <a:spcAft>
                <a:spcPts val="0"/>
              </a:spcAft>
              <a:buClr>
                <a:schemeClr val="dk1"/>
              </a:buClr>
              <a:buSzPts val="1100"/>
              <a:buFont typeface="Arial"/>
              <a:buNone/>
            </a:pPr>
            <a:r>
              <a:rPr lang="en" sz="1700" b="1">
                <a:solidFill>
                  <a:schemeClr val="dk1"/>
                </a:solidFill>
              </a:rPr>
              <a:t>How to Update Your Flyer</a:t>
            </a:r>
            <a:endParaRPr sz="1700" b="1">
              <a:solidFill>
                <a:schemeClr val="dk1"/>
              </a:solidFill>
            </a:endParaRPr>
          </a:p>
          <a:p>
            <a:pPr marL="457200" lvl="0" indent="-336550" algn="l" rtl="0">
              <a:spcBef>
                <a:spcPts val="1200"/>
              </a:spcBef>
              <a:spcAft>
                <a:spcPts val="0"/>
              </a:spcAft>
              <a:buClr>
                <a:schemeClr val="dk1"/>
              </a:buClr>
              <a:buSzPts val="1700"/>
              <a:buAutoNum type="arabicPeriod"/>
            </a:pPr>
            <a:r>
              <a:rPr lang="en" sz="1700">
                <a:solidFill>
                  <a:schemeClr val="dk1"/>
                </a:solidFill>
              </a:rPr>
              <a:t>There are 3 different template styles. Choose the one that you like best. Each flyer is designed so you can easily add details for your specific support group.</a:t>
            </a:r>
            <a:endParaRPr sz="1700">
              <a:solidFill>
                <a:schemeClr val="dk1"/>
              </a:solidFill>
            </a:endParaRPr>
          </a:p>
          <a:p>
            <a:pPr marL="457200" lvl="0" indent="-336550" algn="l" rtl="0">
              <a:spcBef>
                <a:spcPts val="0"/>
              </a:spcBef>
              <a:spcAft>
                <a:spcPts val="0"/>
              </a:spcAft>
              <a:buClr>
                <a:schemeClr val="dk1"/>
              </a:buClr>
              <a:buSzPts val="1700"/>
              <a:buAutoNum type="arabicPeriod"/>
            </a:pPr>
            <a:r>
              <a:rPr lang="en" sz="1700">
                <a:solidFill>
                  <a:schemeClr val="dk1"/>
                </a:solidFill>
              </a:rPr>
              <a:t>Go to section </a:t>
            </a:r>
            <a:r>
              <a:rPr lang="en" sz="1700" b="1">
                <a:solidFill>
                  <a:schemeClr val="dk1"/>
                </a:solidFill>
              </a:rPr>
              <a:t>“What to Expect.”</a:t>
            </a:r>
            <a:r>
              <a:rPr lang="en" sz="1700">
                <a:solidFill>
                  <a:schemeClr val="dk1"/>
                </a:solidFill>
              </a:rPr>
              <a:t> Review and change the wording so it fits your support group.</a:t>
            </a:r>
            <a:endParaRPr sz="1700">
              <a:solidFill>
                <a:schemeClr val="dk1"/>
              </a:solidFill>
            </a:endParaRPr>
          </a:p>
          <a:p>
            <a:pPr marL="457200" lvl="0" indent="-336550" algn="l" rtl="0">
              <a:spcBef>
                <a:spcPts val="0"/>
              </a:spcBef>
              <a:spcAft>
                <a:spcPts val="0"/>
              </a:spcAft>
              <a:buClr>
                <a:schemeClr val="dk1"/>
              </a:buClr>
              <a:buSzPts val="1700"/>
              <a:buAutoNum type="arabicPeriod"/>
            </a:pPr>
            <a:r>
              <a:rPr lang="en" sz="1700">
                <a:solidFill>
                  <a:schemeClr val="dk1"/>
                </a:solidFill>
              </a:rPr>
              <a:t>Update the </a:t>
            </a:r>
            <a:r>
              <a:rPr lang="en" sz="1700" b="1">
                <a:solidFill>
                  <a:schemeClr val="dk1"/>
                </a:solidFill>
              </a:rPr>
              <a:t>date, time, and location</a:t>
            </a:r>
            <a:r>
              <a:rPr lang="en" sz="1700">
                <a:solidFill>
                  <a:schemeClr val="dk1"/>
                </a:solidFill>
              </a:rPr>
              <a:t> so they are correct for your group.</a:t>
            </a:r>
            <a:endParaRPr sz="1700">
              <a:solidFill>
                <a:schemeClr val="dk1"/>
              </a:solidFill>
            </a:endParaRPr>
          </a:p>
          <a:p>
            <a:pPr marL="457200" lvl="0" indent="-336550" algn="l" rtl="0">
              <a:spcBef>
                <a:spcPts val="0"/>
              </a:spcBef>
              <a:spcAft>
                <a:spcPts val="0"/>
              </a:spcAft>
              <a:buClr>
                <a:schemeClr val="dk1"/>
              </a:buClr>
              <a:buSzPts val="1700"/>
              <a:buAutoNum type="arabicPeriod"/>
            </a:pPr>
            <a:r>
              <a:rPr lang="en" sz="1700">
                <a:solidFill>
                  <a:schemeClr val="dk1"/>
                </a:solidFill>
              </a:rPr>
              <a:t>Add </a:t>
            </a:r>
            <a:r>
              <a:rPr lang="en" sz="1700" b="1">
                <a:solidFill>
                  <a:schemeClr val="dk1"/>
                </a:solidFill>
              </a:rPr>
              <a:t>your email address</a:t>
            </a:r>
            <a:r>
              <a:rPr lang="en" sz="1700">
                <a:solidFill>
                  <a:schemeClr val="dk1"/>
                </a:solidFill>
              </a:rPr>
              <a:t> so people can contact you for more information or to get an invitation.</a:t>
            </a:r>
            <a:endParaRPr sz="1700">
              <a:solidFill>
                <a:schemeClr val="dk1"/>
              </a:solidFill>
            </a:endParaRPr>
          </a:p>
          <a:p>
            <a:pPr marL="457200" lvl="0" indent="-336550" algn="l" rtl="0">
              <a:spcBef>
                <a:spcPts val="0"/>
              </a:spcBef>
              <a:spcAft>
                <a:spcPts val="0"/>
              </a:spcAft>
              <a:buClr>
                <a:schemeClr val="dk1"/>
              </a:buClr>
              <a:buSzPts val="1700"/>
              <a:buAutoNum type="arabicPeriod"/>
            </a:pPr>
            <a:r>
              <a:rPr lang="en" sz="1700">
                <a:solidFill>
                  <a:schemeClr val="dk1"/>
                </a:solidFill>
              </a:rPr>
              <a:t>Look it over one more time. Then your flyer is ready to share.</a:t>
            </a:r>
            <a:endParaRPr sz="1700">
              <a:solidFill>
                <a:schemeClr val="dk1"/>
              </a:solidFill>
            </a:endParaRPr>
          </a:p>
          <a:p>
            <a:pPr marL="0" lvl="0" indent="0" algn="l" rtl="0">
              <a:spcBef>
                <a:spcPts val="1200"/>
              </a:spcBef>
              <a:spcAft>
                <a:spcPts val="1200"/>
              </a:spcAft>
              <a:buNone/>
            </a:pP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9"/>
        <p:cNvGrpSpPr/>
        <p:nvPr/>
      </p:nvGrpSpPr>
      <p:grpSpPr>
        <a:xfrm>
          <a:off x="0" y="0"/>
          <a:ext cx="0" cy="0"/>
          <a:chOff x="0" y="0"/>
          <a:chExt cx="0" cy="0"/>
        </a:xfrm>
      </p:grpSpPr>
      <p:sp>
        <p:nvSpPr>
          <p:cNvPr id="60" name="Google Shape;60;p14"/>
          <p:cNvSpPr txBox="1"/>
          <p:nvPr/>
        </p:nvSpPr>
        <p:spPr>
          <a:xfrm>
            <a:off x="3157826" y="7451080"/>
            <a:ext cx="4186200" cy="33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chemeClr val="dk1"/>
                </a:solidFill>
              </a:rPr>
              <a:t>Add the time</a:t>
            </a:r>
            <a:endParaRPr sz="1800">
              <a:solidFill>
                <a:schemeClr val="dk1"/>
              </a:solidFill>
            </a:endParaRPr>
          </a:p>
        </p:txBody>
      </p:sp>
      <p:sp>
        <p:nvSpPr>
          <p:cNvPr id="61" name="Google Shape;61;p14"/>
          <p:cNvSpPr txBox="1"/>
          <p:nvPr/>
        </p:nvSpPr>
        <p:spPr>
          <a:xfrm>
            <a:off x="3157826" y="7018625"/>
            <a:ext cx="4186200" cy="560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100" b="1">
                <a:solidFill>
                  <a:schemeClr val="dk1"/>
                </a:solidFill>
              </a:rPr>
              <a:t>DATE:</a:t>
            </a:r>
            <a:endParaRPr sz="2100" b="1">
              <a:solidFill>
                <a:schemeClr val="dk1"/>
              </a:solidFill>
            </a:endParaRPr>
          </a:p>
        </p:txBody>
      </p:sp>
      <p:sp>
        <p:nvSpPr>
          <p:cNvPr id="62" name="Google Shape;62;p14"/>
          <p:cNvSpPr txBox="1"/>
          <p:nvPr/>
        </p:nvSpPr>
        <p:spPr>
          <a:xfrm>
            <a:off x="3157826" y="7760841"/>
            <a:ext cx="4186200" cy="33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chemeClr val="dk1"/>
                </a:solidFill>
              </a:rPr>
              <a:t>Add location </a:t>
            </a:r>
            <a:endParaRPr sz="1800">
              <a:solidFill>
                <a:schemeClr val="dk1"/>
              </a:solidFill>
            </a:endParaRPr>
          </a:p>
        </p:txBody>
      </p:sp>
      <p:sp>
        <p:nvSpPr>
          <p:cNvPr id="63" name="Google Shape;63;p14"/>
          <p:cNvSpPr txBox="1"/>
          <p:nvPr/>
        </p:nvSpPr>
        <p:spPr>
          <a:xfrm>
            <a:off x="3157826" y="8105000"/>
            <a:ext cx="4186200" cy="33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chemeClr val="dk1"/>
                </a:solidFill>
              </a:rPr>
              <a:t>Any additional info (Zoom or childcare available)</a:t>
            </a:r>
            <a:endParaRPr sz="1800">
              <a:solidFill>
                <a:schemeClr val="dk1"/>
              </a:solidFill>
            </a:endParaRPr>
          </a:p>
        </p:txBody>
      </p:sp>
      <p:sp>
        <p:nvSpPr>
          <p:cNvPr id="64" name="Google Shape;64;p14"/>
          <p:cNvSpPr txBox="1"/>
          <p:nvPr/>
        </p:nvSpPr>
        <p:spPr>
          <a:xfrm>
            <a:off x="420003" y="8624209"/>
            <a:ext cx="3543900" cy="33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chemeClr val="dk1"/>
                </a:solidFill>
              </a:rPr>
              <a:t>Need more info?</a:t>
            </a:r>
            <a:endParaRPr sz="1800" b="1">
              <a:solidFill>
                <a:schemeClr val="dk1"/>
              </a:solidFill>
            </a:endParaRPr>
          </a:p>
        </p:txBody>
      </p:sp>
      <p:sp>
        <p:nvSpPr>
          <p:cNvPr id="65" name="Google Shape;65;p14"/>
          <p:cNvSpPr txBox="1"/>
          <p:nvPr/>
        </p:nvSpPr>
        <p:spPr>
          <a:xfrm>
            <a:off x="420003" y="8979847"/>
            <a:ext cx="3543900" cy="33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chemeClr val="dk1"/>
                </a:solidFill>
              </a:rPr>
              <a:t>Email xxx@youremail.com</a:t>
            </a:r>
            <a:endParaRPr sz="1800">
              <a:solidFill>
                <a:schemeClr val="dk1"/>
              </a:solidFill>
            </a:endParaRPr>
          </a:p>
        </p:txBody>
      </p:sp>
      <p:sp>
        <p:nvSpPr>
          <p:cNvPr id="66" name="Google Shape;66;p14"/>
          <p:cNvSpPr txBox="1"/>
          <p:nvPr/>
        </p:nvSpPr>
        <p:spPr>
          <a:xfrm>
            <a:off x="3126775" y="4037525"/>
            <a:ext cx="4248300" cy="2750400"/>
          </a:xfrm>
          <a:prstGeom prst="rect">
            <a:avLst/>
          </a:prstGeom>
          <a:noFill/>
          <a:ln>
            <a:noFill/>
          </a:ln>
        </p:spPr>
        <p:txBody>
          <a:bodyPr spcFirstLastPara="1" wrap="square" lIns="91425" tIns="91425" rIns="91425" bIns="91425" anchor="t" anchorCtr="0">
            <a:spAutoFit/>
          </a:bodyPr>
          <a:lstStyle/>
          <a:p>
            <a:pPr marL="0" lvl="0" indent="0" algn="l" rtl="0">
              <a:lnSpc>
                <a:spcPct val="118000"/>
              </a:lnSpc>
              <a:spcBef>
                <a:spcPts val="1800"/>
              </a:spcBef>
              <a:spcAft>
                <a:spcPts val="0"/>
              </a:spcAft>
              <a:buNone/>
            </a:pPr>
            <a:r>
              <a:rPr lang="en" sz="1800" b="1">
                <a:solidFill>
                  <a:schemeClr val="dk1"/>
                </a:solidFill>
              </a:rPr>
              <a:t>WHAT TO EXPECT:</a:t>
            </a:r>
            <a:endParaRPr sz="1800" b="1">
              <a:solidFill>
                <a:schemeClr val="dk1"/>
              </a:solidFill>
            </a:endParaRPr>
          </a:p>
          <a:p>
            <a:pPr marL="457200" lvl="0" indent="-342900" algn="l" rtl="0">
              <a:lnSpc>
                <a:spcPct val="118000"/>
              </a:lnSpc>
              <a:spcBef>
                <a:spcPts val="0"/>
              </a:spcBef>
              <a:spcAft>
                <a:spcPts val="0"/>
              </a:spcAft>
              <a:buClr>
                <a:schemeClr val="dk1"/>
              </a:buClr>
              <a:buSzPts val="1800"/>
              <a:buChar char="●"/>
            </a:pPr>
            <a:r>
              <a:rPr lang="en" sz="1800">
                <a:solidFill>
                  <a:schemeClr val="dk1"/>
                </a:solidFill>
              </a:rPr>
              <a:t>A welcoming, judgment‑free space</a:t>
            </a:r>
            <a:endParaRPr sz="1800">
              <a:solidFill>
                <a:schemeClr val="dk1"/>
              </a:solidFill>
            </a:endParaRPr>
          </a:p>
          <a:p>
            <a:pPr marL="457200" lvl="0" indent="-342900" algn="l" rtl="0">
              <a:lnSpc>
                <a:spcPct val="118000"/>
              </a:lnSpc>
              <a:spcBef>
                <a:spcPts val="0"/>
              </a:spcBef>
              <a:spcAft>
                <a:spcPts val="0"/>
              </a:spcAft>
              <a:buClr>
                <a:schemeClr val="dk1"/>
              </a:buClr>
              <a:buSzPts val="1800"/>
              <a:buChar char="●"/>
            </a:pPr>
            <a:r>
              <a:rPr lang="en" sz="1800">
                <a:solidFill>
                  <a:schemeClr val="dk1"/>
                </a:solidFill>
              </a:rPr>
              <a:t>Connection with other grandparents &amp; kin caregivers</a:t>
            </a:r>
            <a:endParaRPr sz="1800">
              <a:solidFill>
                <a:schemeClr val="dk1"/>
              </a:solidFill>
            </a:endParaRPr>
          </a:p>
          <a:p>
            <a:pPr marL="457200" lvl="0" indent="-342900" algn="l" rtl="0">
              <a:lnSpc>
                <a:spcPct val="118000"/>
              </a:lnSpc>
              <a:spcBef>
                <a:spcPts val="0"/>
              </a:spcBef>
              <a:spcAft>
                <a:spcPts val="0"/>
              </a:spcAft>
              <a:buClr>
                <a:schemeClr val="dk1"/>
              </a:buClr>
              <a:buSzPts val="1800"/>
              <a:buChar char="●"/>
            </a:pPr>
            <a:r>
              <a:rPr lang="en" sz="1800">
                <a:solidFill>
                  <a:schemeClr val="dk1"/>
                </a:solidFill>
              </a:rPr>
              <a:t>Helpful information and shared resources</a:t>
            </a:r>
            <a:endParaRPr sz="1800">
              <a:solidFill>
                <a:schemeClr val="dk1"/>
              </a:solidFill>
            </a:endParaRPr>
          </a:p>
          <a:p>
            <a:pPr marL="457200" lvl="0" indent="-342900" algn="l" rtl="0">
              <a:lnSpc>
                <a:spcPct val="118000"/>
              </a:lnSpc>
              <a:spcBef>
                <a:spcPts val="0"/>
              </a:spcBef>
              <a:spcAft>
                <a:spcPts val="0"/>
              </a:spcAft>
              <a:buClr>
                <a:schemeClr val="dk1"/>
              </a:buClr>
              <a:buSzPts val="1800"/>
              <a:buChar char="●"/>
            </a:pPr>
            <a:r>
              <a:rPr lang="en" sz="1800">
                <a:solidFill>
                  <a:schemeClr val="dk1"/>
                </a:solidFill>
              </a:rPr>
              <a:t>[ADD AN OPTION] food, guest speakers, ETC.</a:t>
            </a:r>
            <a:endParaRPr sz="18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0"/>
        <p:cNvGrpSpPr/>
        <p:nvPr/>
      </p:nvGrpSpPr>
      <p:grpSpPr>
        <a:xfrm>
          <a:off x="0" y="0"/>
          <a:ext cx="0" cy="0"/>
          <a:chOff x="0" y="0"/>
          <a:chExt cx="0" cy="0"/>
        </a:xfrm>
      </p:grpSpPr>
      <p:sp>
        <p:nvSpPr>
          <p:cNvPr id="71" name="Google Shape;71;p15"/>
          <p:cNvSpPr txBox="1"/>
          <p:nvPr/>
        </p:nvSpPr>
        <p:spPr>
          <a:xfrm>
            <a:off x="1158750" y="5306900"/>
            <a:ext cx="2592000" cy="2805300"/>
          </a:xfrm>
          <a:prstGeom prst="rect">
            <a:avLst/>
          </a:prstGeom>
          <a:noFill/>
          <a:ln>
            <a:noFill/>
          </a:ln>
        </p:spPr>
        <p:txBody>
          <a:bodyPr spcFirstLastPara="1" wrap="square" lIns="91425" tIns="91425" rIns="91425" bIns="91425" anchor="t" anchorCtr="0">
            <a:spAutoFit/>
          </a:bodyPr>
          <a:lstStyle/>
          <a:p>
            <a:pPr marL="457200" lvl="0" indent="-304800" algn="l" rtl="0">
              <a:lnSpc>
                <a:spcPct val="115000"/>
              </a:lnSpc>
              <a:spcBef>
                <a:spcPts val="1200"/>
              </a:spcBef>
              <a:spcAft>
                <a:spcPts val="0"/>
              </a:spcAft>
              <a:buClr>
                <a:schemeClr val="dk1"/>
              </a:buClr>
              <a:buSzPts val="1200"/>
              <a:buChar char="●"/>
            </a:pPr>
            <a:r>
              <a:rPr lang="en" sz="1500"/>
              <a:t>A welcoming, judgment‑free space</a:t>
            </a:r>
            <a:endParaRPr sz="1500"/>
          </a:p>
          <a:p>
            <a:pPr marL="457200" lvl="0" indent="-304800" algn="l" rtl="0">
              <a:lnSpc>
                <a:spcPct val="115000"/>
              </a:lnSpc>
              <a:spcBef>
                <a:spcPts val="0"/>
              </a:spcBef>
              <a:spcAft>
                <a:spcPts val="0"/>
              </a:spcAft>
              <a:buClr>
                <a:schemeClr val="dk1"/>
              </a:buClr>
              <a:buSzPts val="1200"/>
              <a:buChar char="●"/>
            </a:pPr>
            <a:r>
              <a:rPr lang="en" sz="1500"/>
              <a:t>Connection with other grandparents &amp; kin caregivers</a:t>
            </a:r>
            <a:endParaRPr sz="1500"/>
          </a:p>
          <a:p>
            <a:pPr marL="457200" lvl="0" indent="-304800" algn="l" rtl="0">
              <a:lnSpc>
                <a:spcPct val="115000"/>
              </a:lnSpc>
              <a:spcBef>
                <a:spcPts val="0"/>
              </a:spcBef>
              <a:spcAft>
                <a:spcPts val="0"/>
              </a:spcAft>
              <a:buClr>
                <a:schemeClr val="dk1"/>
              </a:buClr>
              <a:buSzPts val="1200"/>
              <a:buChar char="●"/>
            </a:pPr>
            <a:r>
              <a:rPr lang="en" sz="1500"/>
              <a:t>Helpful information and shared resources</a:t>
            </a:r>
            <a:endParaRPr sz="1500"/>
          </a:p>
          <a:p>
            <a:pPr marL="457200" lvl="0" indent="-304800" algn="l" rtl="0">
              <a:lnSpc>
                <a:spcPct val="115000"/>
              </a:lnSpc>
              <a:spcBef>
                <a:spcPts val="0"/>
              </a:spcBef>
              <a:spcAft>
                <a:spcPts val="0"/>
              </a:spcAft>
              <a:buClr>
                <a:schemeClr val="dk1"/>
              </a:buClr>
              <a:buSzPts val="1200"/>
              <a:buChar char="●"/>
            </a:pPr>
            <a:r>
              <a:rPr lang="en" sz="1500"/>
              <a:t>Optional activities, food, or guest speakers</a:t>
            </a:r>
            <a:endParaRPr sz="1500"/>
          </a:p>
        </p:txBody>
      </p:sp>
      <p:sp>
        <p:nvSpPr>
          <p:cNvPr id="72" name="Google Shape;72;p15"/>
          <p:cNvSpPr txBox="1"/>
          <p:nvPr/>
        </p:nvSpPr>
        <p:spPr>
          <a:xfrm>
            <a:off x="4134425" y="5306900"/>
            <a:ext cx="2423700" cy="2118000"/>
          </a:xfrm>
          <a:prstGeom prst="rect">
            <a:avLst/>
          </a:prstGeom>
          <a:noFill/>
          <a:ln>
            <a:noFill/>
          </a:ln>
        </p:spPr>
        <p:txBody>
          <a:bodyPr spcFirstLastPara="1" wrap="square" lIns="91425" tIns="91425" rIns="91425" bIns="91425" anchor="t" anchorCtr="0">
            <a:spAutoFit/>
          </a:bodyPr>
          <a:lstStyle/>
          <a:p>
            <a:pPr marL="0" lvl="0" indent="0" algn="l" rtl="0">
              <a:lnSpc>
                <a:spcPct val="145000"/>
              </a:lnSpc>
              <a:spcBef>
                <a:spcPts val="1600"/>
              </a:spcBef>
              <a:spcAft>
                <a:spcPts val="0"/>
              </a:spcAft>
              <a:buNone/>
            </a:pPr>
            <a:r>
              <a:rPr lang="en" sz="1600">
                <a:solidFill>
                  <a:srgbClr val="2E1812"/>
                </a:solidFill>
              </a:rPr>
              <a:t>DATE:</a:t>
            </a:r>
            <a:endParaRPr sz="1600">
              <a:solidFill>
                <a:srgbClr val="2E1812"/>
              </a:solidFill>
            </a:endParaRPr>
          </a:p>
          <a:p>
            <a:pPr marL="0" lvl="0" indent="0" algn="l" rtl="0">
              <a:lnSpc>
                <a:spcPct val="145000"/>
              </a:lnSpc>
              <a:spcBef>
                <a:spcPts val="1600"/>
              </a:spcBef>
              <a:spcAft>
                <a:spcPts val="0"/>
              </a:spcAft>
              <a:buNone/>
            </a:pPr>
            <a:r>
              <a:rPr lang="en" sz="1600">
                <a:solidFill>
                  <a:srgbClr val="2E1812"/>
                </a:solidFill>
              </a:rPr>
              <a:t>TIME:</a:t>
            </a:r>
            <a:endParaRPr sz="1600">
              <a:solidFill>
                <a:srgbClr val="2E1812"/>
              </a:solidFill>
            </a:endParaRPr>
          </a:p>
          <a:p>
            <a:pPr marL="0" lvl="0" indent="0" algn="l" rtl="0">
              <a:lnSpc>
                <a:spcPct val="145000"/>
              </a:lnSpc>
              <a:spcBef>
                <a:spcPts val="1600"/>
              </a:spcBef>
              <a:spcAft>
                <a:spcPts val="0"/>
              </a:spcAft>
              <a:buNone/>
            </a:pPr>
            <a:r>
              <a:rPr lang="en" sz="1600">
                <a:solidFill>
                  <a:srgbClr val="2E1812"/>
                </a:solidFill>
              </a:rPr>
              <a:t>LOCATION:</a:t>
            </a:r>
            <a:endParaRPr sz="1600">
              <a:solidFill>
                <a:srgbClr val="2E1812"/>
              </a:solidFill>
            </a:endParaRPr>
          </a:p>
          <a:p>
            <a:pPr marL="0" lvl="0" indent="0" algn="l" rtl="0">
              <a:lnSpc>
                <a:spcPct val="145000"/>
              </a:lnSpc>
              <a:spcBef>
                <a:spcPts val="1600"/>
              </a:spcBef>
              <a:spcAft>
                <a:spcPts val="1600"/>
              </a:spcAft>
              <a:buNone/>
            </a:pPr>
            <a:r>
              <a:rPr lang="en" sz="1600">
                <a:solidFill>
                  <a:srgbClr val="2E1812"/>
                </a:solidFill>
              </a:rPr>
              <a:t>Additional details:</a:t>
            </a:r>
            <a:endParaRPr sz="1600">
              <a:solidFill>
                <a:srgbClr val="2E1812"/>
              </a:solidFill>
            </a:endParaRPr>
          </a:p>
        </p:txBody>
      </p:sp>
      <p:sp>
        <p:nvSpPr>
          <p:cNvPr id="73" name="Google Shape;73;p15"/>
          <p:cNvSpPr txBox="1"/>
          <p:nvPr/>
        </p:nvSpPr>
        <p:spPr>
          <a:xfrm>
            <a:off x="1444486" y="8555028"/>
            <a:ext cx="4897963" cy="986907"/>
          </a:xfrm>
          <a:prstGeom prst="rect">
            <a:avLst/>
          </a:prstGeom>
          <a:noFill/>
          <a:ln>
            <a:noFill/>
          </a:ln>
        </p:spPr>
        <p:txBody>
          <a:bodyPr spcFirstLastPara="1" wrap="square" lIns="91425" tIns="91425" rIns="91425" bIns="91425" anchor="t" anchorCtr="0">
            <a:spAutoFit/>
          </a:bodyPr>
          <a:lstStyle/>
          <a:p>
            <a:pPr marL="0" lvl="0" indent="0" algn="ctr" rtl="0">
              <a:lnSpc>
                <a:spcPct val="94000"/>
              </a:lnSpc>
              <a:spcBef>
                <a:spcPts val="2000"/>
              </a:spcBef>
              <a:spcAft>
                <a:spcPts val="2000"/>
              </a:spcAft>
              <a:buNone/>
            </a:pPr>
            <a:r>
              <a:rPr lang="en" sz="2000" dirty="0">
                <a:solidFill>
                  <a:schemeClr val="dk1"/>
                </a:solidFill>
              </a:rPr>
              <a:t>Email us at: xxx@xxx.com</a:t>
            </a:r>
            <a:endParaRPr sz="2000" dirty="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7"/>
        <p:cNvGrpSpPr/>
        <p:nvPr/>
      </p:nvGrpSpPr>
      <p:grpSpPr>
        <a:xfrm>
          <a:off x="0" y="0"/>
          <a:ext cx="0" cy="0"/>
          <a:chOff x="0" y="0"/>
          <a:chExt cx="0" cy="0"/>
        </a:xfrm>
      </p:grpSpPr>
      <p:sp>
        <p:nvSpPr>
          <p:cNvPr id="78" name="Google Shape;78;p16"/>
          <p:cNvSpPr txBox="1"/>
          <p:nvPr/>
        </p:nvSpPr>
        <p:spPr>
          <a:xfrm>
            <a:off x="133750" y="9433359"/>
            <a:ext cx="5704500" cy="461700"/>
          </a:xfrm>
          <a:prstGeom prst="rect">
            <a:avLst/>
          </a:prstGeom>
          <a:noFill/>
          <a:ln>
            <a:noFill/>
          </a:ln>
        </p:spPr>
        <p:txBody>
          <a:bodyPr spcFirstLastPara="1" wrap="square" lIns="91425" tIns="91425" rIns="91425" bIns="91425" anchor="t" anchorCtr="0">
            <a:spAutoFit/>
          </a:bodyPr>
          <a:lstStyle/>
          <a:p>
            <a:pPr marL="0" lvl="0" indent="0" algn="l" rtl="0">
              <a:lnSpc>
                <a:spcPct val="120000"/>
              </a:lnSpc>
              <a:spcBef>
                <a:spcPts val="1300"/>
              </a:spcBef>
              <a:spcAft>
                <a:spcPts val="1300"/>
              </a:spcAft>
              <a:buNone/>
            </a:pPr>
            <a:r>
              <a:rPr lang="en" sz="1800" b="1" dirty="0">
                <a:solidFill>
                  <a:srgbClr val="F9F7F8"/>
                </a:solidFill>
              </a:rPr>
              <a:t>Email for more information: xxx@XXX.com</a:t>
            </a:r>
            <a:endParaRPr sz="1800" b="1" dirty="0">
              <a:solidFill>
                <a:srgbClr val="F9F7F8"/>
              </a:solidFill>
            </a:endParaRPr>
          </a:p>
        </p:txBody>
      </p:sp>
      <p:sp>
        <p:nvSpPr>
          <p:cNvPr id="79" name="Google Shape;79;p16"/>
          <p:cNvSpPr txBox="1"/>
          <p:nvPr/>
        </p:nvSpPr>
        <p:spPr>
          <a:xfrm>
            <a:off x="5838250" y="9433359"/>
            <a:ext cx="1687200" cy="461700"/>
          </a:xfrm>
          <a:prstGeom prst="rect">
            <a:avLst/>
          </a:prstGeom>
          <a:noFill/>
          <a:ln>
            <a:noFill/>
          </a:ln>
        </p:spPr>
        <p:txBody>
          <a:bodyPr spcFirstLastPara="1" wrap="square" lIns="91425" tIns="91425" rIns="91425" bIns="91425" anchor="t" anchorCtr="0">
            <a:spAutoFit/>
          </a:bodyPr>
          <a:lstStyle/>
          <a:p>
            <a:pPr marL="0" lvl="0" indent="0" algn="r" rtl="0">
              <a:lnSpc>
                <a:spcPct val="120000"/>
              </a:lnSpc>
              <a:spcBef>
                <a:spcPts val="1300"/>
              </a:spcBef>
              <a:spcAft>
                <a:spcPts val="1300"/>
              </a:spcAft>
              <a:buNone/>
            </a:pPr>
            <a:r>
              <a:rPr lang="en" sz="1800" b="1" dirty="0">
                <a:solidFill>
                  <a:srgbClr val="F9F7F8"/>
                </a:solidFill>
              </a:rPr>
              <a:t>massgrg.com</a:t>
            </a:r>
            <a:endParaRPr sz="1800" b="1" dirty="0">
              <a:solidFill>
                <a:srgbClr val="F9F7F8"/>
              </a:solidFill>
            </a:endParaRPr>
          </a:p>
        </p:txBody>
      </p:sp>
      <p:sp>
        <p:nvSpPr>
          <p:cNvPr id="80" name="Google Shape;80;p16"/>
          <p:cNvSpPr txBox="1"/>
          <p:nvPr/>
        </p:nvSpPr>
        <p:spPr>
          <a:xfrm>
            <a:off x="629100" y="3236509"/>
            <a:ext cx="4818300" cy="1930200"/>
          </a:xfrm>
          <a:prstGeom prst="rect">
            <a:avLst/>
          </a:prstGeom>
          <a:noFill/>
          <a:ln>
            <a:noFill/>
          </a:ln>
        </p:spPr>
        <p:txBody>
          <a:bodyPr spcFirstLastPara="1" wrap="square" lIns="91425" tIns="91425" rIns="91425" bIns="91425" anchor="t" anchorCtr="0">
            <a:spAutoFit/>
          </a:bodyPr>
          <a:lstStyle/>
          <a:p>
            <a:pPr marL="0" lvl="0" indent="0" algn="l" rtl="0">
              <a:lnSpc>
                <a:spcPct val="110000"/>
              </a:lnSpc>
              <a:spcBef>
                <a:spcPts val="2100"/>
              </a:spcBef>
              <a:spcAft>
                <a:spcPts val="2100"/>
              </a:spcAft>
              <a:buNone/>
            </a:pPr>
            <a:r>
              <a:rPr lang="en" sz="2100" b="1" dirty="0">
                <a:solidFill>
                  <a:srgbClr val="F9F7F8"/>
                </a:solidFill>
              </a:rPr>
              <a:t>Raising grandchildren or kin can feel isolating, overwhelming, and exhausting—get emotional support, trusted info, and help navigating systems like DCF, schools &amp; courts. </a:t>
            </a:r>
            <a:endParaRPr sz="2100" b="1" dirty="0">
              <a:solidFill>
                <a:srgbClr val="F9F7F8"/>
              </a:solidFill>
            </a:endParaRPr>
          </a:p>
        </p:txBody>
      </p:sp>
      <p:sp>
        <p:nvSpPr>
          <p:cNvPr id="81" name="Google Shape;81;p16"/>
          <p:cNvSpPr txBox="1"/>
          <p:nvPr/>
        </p:nvSpPr>
        <p:spPr>
          <a:xfrm>
            <a:off x="629100" y="5770855"/>
            <a:ext cx="6751800" cy="1465200"/>
          </a:xfrm>
          <a:prstGeom prst="rect">
            <a:avLst/>
          </a:prstGeom>
          <a:noFill/>
          <a:ln>
            <a:noFill/>
          </a:ln>
        </p:spPr>
        <p:txBody>
          <a:bodyPr spcFirstLastPara="1" wrap="square" lIns="91425" tIns="91425" rIns="91425" bIns="91425" anchor="t" anchorCtr="0">
            <a:spAutoFit/>
          </a:bodyPr>
          <a:lstStyle/>
          <a:p>
            <a:pPr marL="457200" lvl="0" indent="-330200" algn="l" rtl="0">
              <a:lnSpc>
                <a:spcPct val="140000"/>
              </a:lnSpc>
              <a:spcBef>
                <a:spcPts val="1600"/>
              </a:spcBef>
              <a:spcAft>
                <a:spcPts val="0"/>
              </a:spcAft>
              <a:buClr>
                <a:schemeClr val="dk1"/>
              </a:buClr>
              <a:buSzPts val="1600"/>
              <a:buChar char="●"/>
            </a:pPr>
            <a:r>
              <a:rPr lang="en" sz="1600" dirty="0">
                <a:solidFill>
                  <a:srgbClr val="2E1812"/>
                </a:solidFill>
              </a:rPr>
              <a:t>A welcoming, judgment‑free space</a:t>
            </a:r>
            <a:endParaRPr sz="1600" dirty="0">
              <a:solidFill>
                <a:srgbClr val="2E1812"/>
              </a:solidFill>
            </a:endParaRPr>
          </a:p>
          <a:p>
            <a:pPr marL="457200" lvl="0" indent="-330200" algn="l" rtl="0">
              <a:lnSpc>
                <a:spcPct val="140000"/>
              </a:lnSpc>
              <a:spcBef>
                <a:spcPts val="0"/>
              </a:spcBef>
              <a:spcAft>
                <a:spcPts val="0"/>
              </a:spcAft>
              <a:buClr>
                <a:schemeClr val="dk1"/>
              </a:buClr>
              <a:buSzPts val="1600"/>
              <a:buChar char="●"/>
            </a:pPr>
            <a:r>
              <a:rPr lang="en" sz="1600" dirty="0">
                <a:solidFill>
                  <a:srgbClr val="2E1812"/>
                </a:solidFill>
              </a:rPr>
              <a:t>Connection with other grandparents &amp; kin caregivers</a:t>
            </a:r>
            <a:endParaRPr sz="1600" dirty="0">
              <a:solidFill>
                <a:srgbClr val="2E1812"/>
              </a:solidFill>
            </a:endParaRPr>
          </a:p>
          <a:p>
            <a:pPr marL="457200" lvl="0" indent="-330200" algn="l" rtl="0">
              <a:lnSpc>
                <a:spcPct val="140000"/>
              </a:lnSpc>
              <a:spcBef>
                <a:spcPts val="0"/>
              </a:spcBef>
              <a:spcAft>
                <a:spcPts val="0"/>
              </a:spcAft>
              <a:buClr>
                <a:schemeClr val="dk1"/>
              </a:buClr>
              <a:buSzPts val="1600"/>
              <a:buChar char="●"/>
            </a:pPr>
            <a:r>
              <a:rPr lang="en" sz="1600" dirty="0">
                <a:solidFill>
                  <a:srgbClr val="2E1812"/>
                </a:solidFill>
              </a:rPr>
              <a:t>Helpful information and shared resources</a:t>
            </a:r>
            <a:endParaRPr sz="1600" dirty="0">
              <a:solidFill>
                <a:srgbClr val="2E1812"/>
              </a:solidFill>
            </a:endParaRPr>
          </a:p>
          <a:p>
            <a:pPr marL="457200" lvl="0" indent="-330200" algn="l" rtl="0">
              <a:lnSpc>
                <a:spcPct val="140000"/>
              </a:lnSpc>
              <a:spcBef>
                <a:spcPts val="0"/>
              </a:spcBef>
              <a:spcAft>
                <a:spcPts val="0"/>
              </a:spcAft>
              <a:buClr>
                <a:schemeClr val="dk1"/>
              </a:buClr>
              <a:buSzPts val="1600"/>
              <a:buChar char="●"/>
            </a:pPr>
            <a:r>
              <a:rPr lang="en" sz="1600" dirty="0">
                <a:solidFill>
                  <a:srgbClr val="2E1812"/>
                </a:solidFill>
              </a:rPr>
              <a:t>Optional activities, food, or guest speakers</a:t>
            </a:r>
            <a:endParaRPr sz="1600" dirty="0">
              <a:solidFill>
                <a:srgbClr val="2E1812"/>
              </a:solidFill>
            </a:endParaRPr>
          </a:p>
        </p:txBody>
      </p:sp>
      <p:sp>
        <p:nvSpPr>
          <p:cNvPr id="82" name="Google Shape;82;p16"/>
          <p:cNvSpPr txBox="1"/>
          <p:nvPr/>
        </p:nvSpPr>
        <p:spPr>
          <a:xfrm>
            <a:off x="629100" y="7847200"/>
            <a:ext cx="6494700" cy="1465200"/>
          </a:xfrm>
          <a:prstGeom prst="rect">
            <a:avLst/>
          </a:prstGeom>
          <a:noFill/>
          <a:ln>
            <a:noFill/>
          </a:ln>
        </p:spPr>
        <p:txBody>
          <a:bodyPr spcFirstLastPara="1" wrap="square" lIns="91425" tIns="91425" rIns="91425" bIns="91425" anchor="t" anchorCtr="0">
            <a:spAutoFit/>
          </a:bodyPr>
          <a:lstStyle/>
          <a:p>
            <a:pPr marL="0" lvl="0" indent="0" algn="l" rtl="0">
              <a:lnSpc>
                <a:spcPct val="140000"/>
              </a:lnSpc>
              <a:spcBef>
                <a:spcPts val="0"/>
              </a:spcBef>
              <a:spcAft>
                <a:spcPts val="0"/>
              </a:spcAft>
              <a:buNone/>
            </a:pPr>
            <a:r>
              <a:rPr lang="en" sz="1600">
                <a:solidFill>
                  <a:schemeClr val="dk1"/>
                </a:solidFill>
              </a:rPr>
              <a:t>Date:</a:t>
            </a:r>
            <a:endParaRPr sz="1600">
              <a:solidFill>
                <a:schemeClr val="dk1"/>
              </a:solidFill>
            </a:endParaRPr>
          </a:p>
          <a:p>
            <a:pPr marL="0" lvl="0" indent="0" algn="l" rtl="0">
              <a:lnSpc>
                <a:spcPct val="140000"/>
              </a:lnSpc>
              <a:spcBef>
                <a:spcPts val="0"/>
              </a:spcBef>
              <a:spcAft>
                <a:spcPts val="0"/>
              </a:spcAft>
              <a:buNone/>
            </a:pPr>
            <a:r>
              <a:rPr lang="en" sz="1600">
                <a:solidFill>
                  <a:schemeClr val="dk1"/>
                </a:solidFill>
              </a:rPr>
              <a:t>Time</a:t>
            </a:r>
            <a:endParaRPr sz="1600">
              <a:solidFill>
                <a:schemeClr val="dk1"/>
              </a:solidFill>
            </a:endParaRPr>
          </a:p>
          <a:p>
            <a:pPr marL="0" lvl="0" indent="0" algn="l" rtl="0">
              <a:lnSpc>
                <a:spcPct val="140000"/>
              </a:lnSpc>
              <a:spcBef>
                <a:spcPts val="0"/>
              </a:spcBef>
              <a:spcAft>
                <a:spcPts val="0"/>
              </a:spcAft>
              <a:buNone/>
            </a:pPr>
            <a:r>
              <a:rPr lang="en" sz="1600">
                <a:solidFill>
                  <a:schemeClr val="dk1"/>
                </a:solidFill>
              </a:rPr>
              <a:t>Location</a:t>
            </a:r>
            <a:endParaRPr sz="1600">
              <a:solidFill>
                <a:schemeClr val="dk1"/>
              </a:solidFill>
            </a:endParaRPr>
          </a:p>
          <a:p>
            <a:pPr marL="0" lvl="0" indent="0" algn="l" rtl="0">
              <a:lnSpc>
                <a:spcPct val="140000"/>
              </a:lnSpc>
              <a:spcBef>
                <a:spcPts val="0"/>
              </a:spcBef>
              <a:spcAft>
                <a:spcPts val="0"/>
              </a:spcAft>
              <a:buNone/>
            </a:pPr>
            <a:r>
              <a:rPr lang="en" sz="1600">
                <a:solidFill>
                  <a:schemeClr val="dk1"/>
                </a:solidFill>
              </a:rPr>
              <a:t>Additional details:</a:t>
            </a:r>
            <a:endParaRPr sz="160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324</Words>
  <Application>Microsoft Office PowerPoint</Application>
  <PresentationFormat>Custom</PresentationFormat>
  <Paragraphs>39</Paragraphs>
  <Slides>4</Slides>
  <Notes>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4</vt:i4>
      </vt:variant>
    </vt:vector>
  </HeadingPairs>
  <TitlesOfParts>
    <vt:vector size="6" baseType="lpstr">
      <vt:lpstr>Arial</vt:lpstr>
      <vt:lpstr>Simple Light</vt:lpstr>
      <vt:lpstr>Quick Guide: Update Your Support Group Flyer</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Quick Guide: Update Your Support Group Flyer</dc:title>
  <cp:lastModifiedBy>Microsoft account</cp:lastModifiedBy>
  <cp:revision>1</cp:revision>
  <dcterms:modified xsi:type="dcterms:W3CDTF">2026-04-07T17:52:23Z</dcterms:modified>
</cp:coreProperties>
</file>